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0" r:id="rId11"/>
    <p:sldId id="265" r:id="rId12"/>
    <p:sldId id="267" r:id="rId13"/>
    <p:sldId id="268" r:id="rId14"/>
    <p:sldId id="279" r:id="rId15"/>
  </p:sldIdLst>
  <p:sldSz cx="9144000" cy="5143500" type="screen16x9"/>
  <p:notesSz cx="6858000" cy="9144000"/>
  <p:embeddedFontLst>
    <p:embeddedFont>
      <p:font typeface="Angsana New" pitchFamily="18" charset="-34"/>
      <p:regular r:id="rId17"/>
      <p:bold r:id="rId18"/>
      <p:italic r:id="rId19"/>
      <p:boldItalic r:id="rId20"/>
    </p:embeddedFont>
    <p:embeddedFont>
      <p:font typeface="Oswald" pitchFamily="2" charset="0"/>
      <p:regular r:id="rId21"/>
      <p:bold r:id="rId22"/>
    </p:embeddedFont>
    <p:embeddedFont>
      <p:font typeface="Roboto Condensed" charset="0"/>
      <p:regular r:id="rId23"/>
      <p:bold r:id="rId24"/>
      <p:italic r:id="rId25"/>
      <p:boldItalic r:id="rId26"/>
    </p:embeddedFont>
    <p:embeddedFont>
      <p:font typeface="Calibri" pitchFamily="34" charset="0"/>
      <p:regular r:id="rId27"/>
      <p:bold r:id="rId28"/>
      <p:italic r:id="rId29"/>
      <p:boldItalic r:id="rId30"/>
    </p:embeddedFont>
    <p:embeddedFont>
      <p:font typeface="TH SarabunPSK" pitchFamily="34" charset="-34"/>
      <p:regular r:id="rId31"/>
      <p:bold r:id="rId32"/>
      <p:italic r:id="rId33"/>
      <p:boldItalic r:id="rId34"/>
    </p:embeddedFont>
    <p:embeddedFont>
      <p:font typeface="Segoe UI Emoji" pitchFamily="3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140E4C7-F7C2-4A65-B1C1-8A5B97BB25E4}">
  <a:tblStyle styleId="{8140E4C7-F7C2-4A65-B1C1-8A5B97BB25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 autoAdjust="0"/>
    <p:restoredTop sz="94662" autoAdjust="0"/>
  </p:normalViewPr>
  <p:slideViewPr>
    <p:cSldViewPr>
      <p:cViewPr>
        <p:scale>
          <a:sx n="102" d="100"/>
          <a:sy n="102" d="100"/>
        </p:scale>
        <p:origin x="276" y="1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5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46875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BB5D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9900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2" name="Google Shape;42;p4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grpSp>
        <p:nvGrpSpPr>
          <p:cNvPr id="47" name="Google Shape;47;p4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8" name="Google Shape;48;p4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53" name="Google Shape;53;p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6" name="Google Shape;56;p5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62" name="Google Shape;62;p5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72" name="Google Shape;72;p6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7" name="Google Shape;77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78" name="Google Shape;78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7"/>
          <p:cNvGrpSpPr/>
          <p:nvPr/>
        </p:nvGrpSpPr>
        <p:grpSpPr>
          <a:xfrm>
            <a:off x="6791633" y="3181575"/>
            <a:ext cx="2352143" cy="2284388"/>
            <a:chOff x="6172200" y="2656118"/>
            <a:chExt cx="2971754" cy="2886151"/>
          </a:xfrm>
        </p:grpSpPr>
        <p:sp>
          <p:nvSpPr>
            <p:cNvPr id="89" name="Google Shape;89;p7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94" name="Google Shape;94;p7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95" name="Google Shape;95;p7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63210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1031425" y="1830425"/>
            <a:ext cx="2037600" cy="309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2" name="Google Shape;102;p7"/>
          <p:cNvSpPr txBox="1">
            <a:spLocks noGrp="1"/>
          </p:cNvSpPr>
          <p:nvPr>
            <p:ph type="body" idx="2"/>
          </p:nvPr>
        </p:nvSpPr>
        <p:spPr>
          <a:xfrm>
            <a:off x="3173275" y="1830425"/>
            <a:ext cx="2037600" cy="309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3" name="Google Shape;103;p7"/>
          <p:cNvSpPr txBox="1">
            <a:spLocks noGrp="1"/>
          </p:cNvSpPr>
          <p:nvPr>
            <p:ph type="body" idx="3"/>
          </p:nvPr>
        </p:nvSpPr>
        <p:spPr>
          <a:xfrm>
            <a:off x="5315125" y="1830425"/>
            <a:ext cx="2037600" cy="309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07" name="Google Shape;107;p8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8" name="Google Shape;148;p1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827584" y="2283718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 smtClean="0"/>
              <a:t>การฝึกงานวิชาชีพ</a:t>
            </a:r>
            <a:r>
              <a:rPr lang="en-US" dirty="0" smtClean="0"/>
              <a:t>			BCOM 392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395536" y="987574"/>
            <a:ext cx="6768752" cy="3744416"/>
          </a:xfrm>
        </p:spPr>
        <p:txBody>
          <a:bodyPr/>
          <a:lstStyle/>
          <a:p>
            <a:pPr marL="101600" indent="0">
              <a:buNone/>
            </a:pPr>
            <a:r>
              <a:rPr lang="en-US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1. 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เมนูส่วนบน </a:t>
            </a:r>
            <a:r>
              <a:rPr lang="en-US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(Header) 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คือ ส่วนเมนูที่เชื่อมไปยังหน้าเว็บ</a:t>
            </a:r>
            <a:endParaRPr lang="en-US" sz="1600" dirty="0">
              <a:solidFill>
                <a:schemeClr val="tx1"/>
              </a:solidFill>
              <a:latin typeface="TH SarabunPSK" pitchFamily="34" charset="-34"/>
              <a:ea typeface="Calibri"/>
              <a:cs typeface="TH SarabunPSK" pitchFamily="34" charset="-34"/>
            </a:endParaRPr>
          </a:p>
          <a:p>
            <a:pPr marL="101600" indent="0">
              <a:buNone/>
            </a:pPr>
            <a:r>
              <a:rPr lang="en-US" sz="1600" dirty="0" smtClean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     1.1</a:t>
            </a:r>
            <a:r>
              <a:rPr lang="th-TH" sz="1600" dirty="0" smtClean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 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เกี่ยวกับฉัน เชื่อมโยงไปยังหน้าประวัติของตัวเอง</a:t>
            </a:r>
            <a:endParaRPr lang="en-US" sz="1600" dirty="0">
              <a:solidFill>
                <a:schemeClr val="tx1"/>
              </a:solidFill>
              <a:latin typeface="TH SarabunPSK" pitchFamily="34" charset="-34"/>
              <a:ea typeface="Calibri"/>
              <a:cs typeface="TH SarabunPSK" pitchFamily="34" charset="-34"/>
            </a:endParaRPr>
          </a:p>
          <a:p>
            <a:pPr marL="101600" indent="0">
              <a:buNone/>
            </a:pPr>
            <a:r>
              <a:rPr lang="en-US" sz="1600" dirty="0" smtClean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     1.2 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ติดต่อ เชื่อมไปยังลิงค์ที่สามารถติดต่อผู้ดูแลเว็บไซต์ได้โดยตรง</a:t>
            </a:r>
            <a:endParaRPr lang="en-US" sz="1600" dirty="0">
              <a:solidFill>
                <a:schemeClr val="tx1"/>
              </a:solidFill>
              <a:latin typeface="TH SarabunPSK" pitchFamily="34" charset="-34"/>
              <a:ea typeface="Calibri"/>
              <a:cs typeface="TH SarabunPSK" pitchFamily="34" charset="-34"/>
            </a:endParaRPr>
          </a:p>
          <a:p>
            <a:pPr marL="101600" indent="0">
              <a:buNone/>
            </a:pPr>
            <a:r>
              <a:rPr lang="en-US" sz="1600" dirty="0" smtClean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     1.3</a:t>
            </a:r>
            <a:r>
              <a:rPr lang="th-TH" sz="1600" dirty="0" smtClean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login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  ซึ่งในส่วนของ </a:t>
            </a:r>
            <a:r>
              <a:rPr lang="en-US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login 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คือระบบลงชื่อเข้าใช้ของสมาชิกโดยมีกาตรวจสอบสิทธิ์ของ </a:t>
            </a:r>
            <a:r>
              <a:rPr lang="en-US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Admin 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และ </a:t>
            </a:r>
            <a:r>
              <a:rPr lang="en-US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User 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โดยมีเงื่อนไขดังนี้</a:t>
            </a:r>
            <a:endParaRPr lang="en-US" sz="1600" dirty="0">
              <a:solidFill>
                <a:schemeClr val="tx1"/>
              </a:solidFill>
              <a:latin typeface="TH SarabunPSK" pitchFamily="34" charset="-34"/>
              <a:ea typeface="Calibri"/>
              <a:cs typeface="TH SarabunPSK" pitchFamily="34" charset="-34"/>
            </a:endParaRPr>
          </a:p>
          <a:p>
            <a:pPr marL="101600" indent="0">
              <a:buNone/>
            </a:pPr>
            <a:r>
              <a:rPr lang="en-US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2</a:t>
            </a:r>
            <a:r>
              <a:rPr lang="en-US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. 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เมนูส่วนซ้าย </a:t>
            </a:r>
            <a:r>
              <a:rPr lang="en-US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(Left) 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คือส่วนเมนูที่เชื่อมไปยังหน้าเว็บที่น่าสนใจ</a:t>
            </a:r>
            <a:endParaRPr lang="en-US" sz="1600" dirty="0">
              <a:solidFill>
                <a:schemeClr val="tx1"/>
              </a:solidFill>
              <a:latin typeface="TH SarabunPSK" pitchFamily="34" charset="-34"/>
              <a:ea typeface="Calibri"/>
              <a:cs typeface="TH SarabunPSK" pitchFamily="34" charset="-34"/>
            </a:endParaRPr>
          </a:p>
          <a:p>
            <a:pPr marL="101600" indent="0">
              <a:buNone/>
            </a:pPr>
            <a:r>
              <a:rPr lang="en-US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3.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เมนูส่วนขวา (</a:t>
            </a:r>
            <a:r>
              <a:rPr lang="en-US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Right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) คือส่วนเมนูที่เชื่อมไปยังเว็บทั่วไป คือ </a:t>
            </a:r>
            <a:r>
              <a:rPr lang="en-US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Facebook Google 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และ เว็บไซต์ของ</a:t>
            </a:r>
            <a:r>
              <a:rPr lang="th-TH" sz="1600" dirty="0" err="1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มหาวิทยาลัยเนชั่น</a:t>
            </a:r>
            <a:endParaRPr lang="en-US" sz="1600" dirty="0">
              <a:solidFill>
                <a:schemeClr val="tx1"/>
              </a:solidFill>
              <a:latin typeface="TH SarabunPSK" pitchFamily="34" charset="-34"/>
              <a:ea typeface="Calibri"/>
              <a:cs typeface="TH SarabunPSK" pitchFamily="34" charset="-34"/>
            </a:endParaRPr>
          </a:p>
          <a:p>
            <a:endParaRPr lang="th-TH" sz="1600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47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61" y="2427734"/>
            <a:ext cx="3168352" cy="2266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87574"/>
            <a:ext cx="3168352" cy="1970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สี่เหลี่ยมผืนผ้า 9"/>
          <p:cNvSpPr/>
          <p:nvPr/>
        </p:nvSpPr>
        <p:spPr>
          <a:xfrm>
            <a:off x="949644" y="1972941"/>
            <a:ext cx="34353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หน้าแรกของ</a:t>
            </a:r>
            <a:r>
              <a:rPr lang="th-TH" sz="1600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เว็บไซต์</a:t>
            </a:r>
            <a:endParaRPr lang="th-TH" sz="2000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4644008" y="3075806"/>
            <a:ext cx="34353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หน้าประวัติส่วนตัว</a:t>
            </a:r>
            <a:endParaRPr lang="th-TH" sz="2000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39702"/>
            <a:ext cx="5096619" cy="282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สี่เหลี่ยมผืนผ้า 8"/>
          <p:cNvSpPr/>
          <p:nvPr/>
        </p:nvSpPr>
        <p:spPr>
          <a:xfrm>
            <a:off x="899592" y="915566"/>
            <a:ext cx="76328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 indent="0">
              <a:buNone/>
            </a:pPr>
            <a:r>
              <a:rPr lang="en-US" sz="1600" b="1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-  Admin 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สามารถเพิ่ม ลบ และแก้ไข รายชื่อทั้งของตนเองและสมาชิกได้ และเมื่อมีการลบข้อมูลของสมาชิกจะต้องไม่ให้แสดงรายชื่อของสมาชิกนั้นๆ อีกในหน้าข้อมูลสมาชิก แต่ข้อมูลสมาชิกยัง </a:t>
            </a:r>
            <a:r>
              <a:rPr lang="en-US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Database 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ยังไม่หายไป และ สามารถ</a:t>
            </a:r>
            <a:r>
              <a:rPr lang="th-TH" sz="1600" dirty="0" err="1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โพส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เพิ่ม ลบ แก้ไขข่าวสารประชาสัมพันธ์ได้ โดยข่าวสารที่โพ</a:t>
            </a:r>
            <a:r>
              <a:rPr lang="th-TH" sz="1600" dirty="0" err="1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สจะมี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ทั้งเนื้อหาข่าวและรูปภาพประกอบ</a:t>
            </a:r>
            <a:endParaRPr lang="en-US" sz="1600" dirty="0">
              <a:solidFill>
                <a:schemeClr val="tx1"/>
              </a:solidFill>
              <a:latin typeface="TH SarabunPSK" pitchFamily="34" charset="-34"/>
              <a:ea typeface="Calibri"/>
              <a:cs typeface="TH SarabunPSK" pitchFamily="34" charset="-34"/>
            </a:endParaRPr>
          </a:p>
          <a:p>
            <a:pPr marL="101600" indent="0"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- </a:t>
            </a:r>
            <a:r>
              <a:rPr lang="en-US" sz="1600" b="1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User </a:t>
            </a:r>
            <a:r>
              <a:rPr lang="th-TH" sz="1600" dirty="0" smtClean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เ </a:t>
            </a:r>
            <a:r>
              <a:rPr lang="th-TH" sz="1600" dirty="0" err="1" smtClean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มื่อ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ทำการเข้าสู่ระบบสามารถ สามารถ</a:t>
            </a:r>
            <a:r>
              <a:rPr lang="th-TH" sz="1600" dirty="0" err="1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โพส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ข่าวสารประชาสัมพันธ์ได้ โดยข้าวสารที่โพ</a:t>
            </a:r>
            <a:r>
              <a:rPr lang="th-TH" sz="1600" dirty="0" err="1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สจะมี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ทั้งเนื้อหาข่าวและรูปภาพประกอบ</a:t>
            </a:r>
            <a:endParaRPr lang="en-US" sz="1600" dirty="0">
              <a:solidFill>
                <a:schemeClr val="tx1"/>
              </a:solidFill>
              <a:latin typeface="TH SarabunPSK" pitchFamily="34" charset="-34"/>
              <a:ea typeface="Calibri"/>
              <a:cs typeface="TH SarabunPSK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75606"/>
            <a:ext cx="4406090" cy="225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4" y="1347614"/>
            <a:ext cx="4262062" cy="2257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2195736" y="2139702"/>
            <a:ext cx="4924200" cy="7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900"/>
                </a:solidFill>
              </a:rPr>
              <a:t>THANKS!</a:t>
            </a:r>
            <a:endParaRPr sz="6000" dirty="0">
              <a:solidFill>
                <a:srgbClr val="FF9900"/>
              </a:solidFill>
            </a:endParaRPr>
          </a:p>
        </p:txBody>
      </p:sp>
      <p:sp>
        <p:nvSpPr>
          <p:cNvPr id="370" name="Google Shape;370;p3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"/>
          <p:cNvSpPr txBox="1">
            <a:spLocks noGrp="1"/>
          </p:cNvSpPr>
          <p:nvPr>
            <p:ph type="body" idx="2"/>
          </p:nvPr>
        </p:nvSpPr>
        <p:spPr>
          <a:xfrm>
            <a:off x="1043608" y="2427734"/>
            <a:ext cx="6552728" cy="1656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นางสาวแพรทิวา ขันเงิน นักศึกษาชั้นปีที่ </a:t>
            </a:r>
            <a:r>
              <a:rPr lang="en-US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2</a:t>
            </a:r>
            <a:endParaRPr lang="th-TH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  <a:p>
            <a:pPr marL="114300" indent="0">
              <a:buNone/>
            </a:pPr>
            <a: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สาขาคอมพิวเตอร์ธุรกิจ  คณะบริหารธุรกิจและ</a:t>
            </a:r>
            <a:r>
              <a:rPr lang="th-TH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รัฐ</a:t>
            </a:r>
            <a:r>
              <a:rPr lang="th-TH" dirty="0" err="1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ประศาสน</a:t>
            </a:r>
            <a:r>
              <a:rPr lang="th-TH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ศาสตร์ </a:t>
            </a:r>
          </a:p>
          <a:p>
            <a:pPr marL="114300" indent="0">
              <a:buNone/>
            </a:pPr>
            <a:r>
              <a:rPr lang="th-TH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ณ </a:t>
            </a:r>
            <a:r>
              <a:rPr lang="th-TH" dirty="0" err="1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มหาวิทยาลัยเนชั่น</a:t>
            </a:r>
            <a:r>
              <a:rPr lang="th-TH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ลำปาง</a:t>
            </a:r>
            <a:r>
              <a:rPr lang="en-US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 (4 </a:t>
            </a:r>
            <a: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มิถุนายน </a:t>
            </a:r>
            <a:r>
              <a:rPr lang="en-US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– 20 </a:t>
            </a:r>
            <a: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กรกฎาคม </a:t>
            </a:r>
            <a:r>
              <a:rPr lang="en-US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2561</a:t>
            </a:r>
            <a:r>
              <a:rPr lang="en-US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)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th-TH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  แผนก </a:t>
            </a:r>
            <a: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: งานเทคโนโลยีสารสนเทศ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th-TH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  ตำแหน่ง </a:t>
            </a:r>
            <a: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: นักศึกษาฝึกงาน</a:t>
            </a:r>
          </a:p>
          <a:p>
            <a:pPr marL="0" lvl="0" indent="0">
              <a:spcBef>
                <a:spcPts val="0"/>
              </a:spcBef>
              <a:buNone/>
            </a:pPr>
            <a:endParaRPr lang="th-TH" sz="800" b="1" dirty="0">
              <a:solidFill>
                <a:srgbClr val="3796BF"/>
              </a:solidFill>
              <a:latin typeface="TH SarabunPSK" pitchFamily="34" charset="-34"/>
              <a:cs typeface="TH SarabunPSK" pitchFamily="34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 smtClean="0">
                <a:solidFill>
                  <a:srgbClr val="3796BF"/>
                </a:solidFill>
              </a:rPr>
              <a:t>.</a:t>
            </a:r>
            <a:endParaRPr sz="1000" dirty="0">
              <a:solidFill>
                <a:srgbClr val="3796B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3796B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3796BF"/>
              </a:solidFill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9" name="รูปภาพ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76824"/>
            <a:ext cx="3861607" cy="1951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ctrTitle" idx="4294967295"/>
          </p:nvPr>
        </p:nvSpPr>
        <p:spPr>
          <a:xfrm>
            <a:off x="2483768" y="483518"/>
            <a:ext cx="4924200" cy="7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th-TH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แผนก งานเทคโนโลยีสารสนเทศ</a:t>
            </a:r>
            <a:endParaRPr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84" name="Google Shape;184;p1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1630"/>
            <a:ext cx="4963761" cy="2871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4716016" y="1059582"/>
            <a:ext cx="3600400" cy="1944216"/>
          </a:xfrm>
        </p:spPr>
        <p:txBody>
          <a:bodyPr/>
          <a:lstStyle/>
          <a:p>
            <a:pPr marL="0" indent="0"/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ea typeface="Segoe UI Emoji" pitchFamily="34" charset="0"/>
                <a:cs typeface="TH SarabunPSK" pitchFamily="34" charset="-34"/>
              </a:rPr>
              <a:t>ติดตั้งโปรแกรม และทดลองใช้งาน</a:t>
            </a:r>
          </a:p>
          <a:p>
            <a:pPr marL="0" indent="0"/>
            <a:r>
              <a:rPr lang="th-TH" sz="2400" dirty="0">
                <a:solidFill>
                  <a:schemeClr val="bg1"/>
                </a:solidFill>
                <a:latin typeface="TH SarabunPSK" pitchFamily="34" charset="-34"/>
                <a:ea typeface="Segoe UI Emoji" pitchFamily="34" charset="0"/>
                <a:cs typeface="TH SarabunPSK" pitchFamily="34" charset="-34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H SarabunPSK" pitchFamily="34" charset="-34"/>
                <a:ea typeface="Segoe UI Emoji" pitchFamily="34" charset="0"/>
                <a:cs typeface="TH SarabunPSK" pitchFamily="34" charset="-34"/>
              </a:rPr>
              <a:t>    -</a:t>
            </a:r>
            <a:r>
              <a:rPr lang="th-TH" sz="2400" dirty="0">
                <a:solidFill>
                  <a:schemeClr val="bg1"/>
                </a:solidFill>
                <a:latin typeface="TH SarabunPSK" pitchFamily="34" charset="-34"/>
                <a:ea typeface="Segoe UI Emoji" pitchFamily="34" charset="0"/>
                <a:cs typeface="TH SarabunPSK" pitchFamily="34" charset="-34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H SarabunPSK" pitchFamily="34" charset="-34"/>
                <a:ea typeface="Segoe UI Emoji" pitchFamily="34" charset="0"/>
                <a:cs typeface="TH SarabunPSK" pitchFamily="34" charset="-34"/>
              </a:rPr>
              <a:t>XAMPP/</a:t>
            </a:r>
            <a:r>
              <a:rPr lang="th-TH" sz="2400" dirty="0">
                <a:solidFill>
                  <a:schemeClr val="bg1"/>
                </a:solidFill>
                <a:latin typeface="TH SarabunPSK" pitchFamily="34" charset="-34"/>
                <a:ea typeface="Segoe UI Emoji" pitchFamily="34" charset="0"/>
                <a:cs typeface="TH SarabunPSK" pitchFamily="34" charset="-34"/>
              </a:rPr>
              <a:t>ออกแบบฐานข้อมูล</a:t>
            </a:r>
            <a:endParaRPr lang="en-US" sz="2400" dirty="0">
              <a:solidFill>
                <a:schemeClr val="bg1"/>
              </a:solidFill>
              <a:latin typeface="TH SarabunPSK" pitchFamily="34" charset="-34"/>
              <a:ea typeface="Segoe UI Emoji" pitchFamily="34" charset="0"/>
              <a:cs typeface="TH SarabunPSK" pitchFamily="34" charset="-34"/>
            </a:endParaRPr>
          </a:p>
          <a:p>
            <a:pPr marL="0" indent="0"/>
            <a:r>
              <a:rPr lang="en-US" sz="2400" dirty="0">
                <a:solidFill>
                  <a:schemeClr val="bg1"/>
                </a:solidFill>
                <a:latin typeface="TH SarabunPSK" pitchFamily="34" charset="-34"/>
                <a:ea typeface="Segoe UI Emoji" pitchFamily="34" charset="0"/>
                <a:cs typeface="TH SarabunPSK" pitchFamily="34" charset="-34"/>
              </a:rPr>
              <a:t>     - Windows</a:t>
            </a:r>
          </a:p>
          <a:p>
            <a:pPr marL="0" indent="0"/>
            <a:r>
              <a:rPr lang="en-US" sz="2400" dirty="0">
                <a:solidFill>
                  <a:schemeClr val="bg1"/>
                </a:solidFill>
                <a:latin typeface="TH SarabunPSK" pitchFamily="34" charset="-34"/>
                <a:ea typeface="Segoe UI Emoji" pitchFamily="34" charset="0"/>
                <a:cs typeface="TH SarabunPSK" pitchFamily="34" charset="-34"/>
              </a:rPr>
              <a:t>     - Edit plu</a:t>
            </a:r>
            <a:r>
              <a:rPr lang="en-US" sz="24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s</a:t>
            </a:r>
          </a:p>
          <a:p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71549"/>
            <a:ext cx="398145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10" y="3291830"/>
            <a:ext cx="4438997" cy="1460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491880" y="483518"/>
            <a:ext cx="273630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 smtClean="0">
                <a:solidFill>
                  <a:srgbClr val="0070C0"/>
                </a:solidFill>
              </a:rPr>
              <a:t>งานที่ปฏิบัติ</a:t>
            </a:r>
            <a:endParaRPr lang="th-TH" sz="1800" b="1" dirty="0">
              <a:solidFill>
                <a:srgbClr val="0070C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59" y="1779662"/>
            <a:ext cx="2632021" cy="1975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779662"/>
            <a:ext cx="2664296" cy="1996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63888" y="1310241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 smtClean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ทำความสะอาดห้องปฏิบัติการคอมพิวเตอร์</a:t>
            </a:r>
            <a:endParaRPr lang="th-TH" b="1" dirty="0">
              <a:solidFill>
                <a:srgbClr val="0070C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9644" y="3775898"/>
            <a:ext cx="4124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 smtClean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ทำความสะอาดเช็คเครื่องคอมพิวเตอร์เตรียมความพร้อมก่อนเปิดภาคเรียน</a:t>
            </a:r>
            <a:endParaRPr lang="th-TH" b="1" dirty="0">
              <a:solidFill>
                <a:srgbClr val="0070C0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9622"/>
            <a:ext cx="2808312" cy="21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64" y="2306284"/>
            <a:ext cx="2990329" cy="1757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5516" y="3712872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แนะนำการใช้เครื่องคอมพิวเตอร์</a:t>
            </a:r>
            <a:endParaRPr lang="th-TH" sz="1600" b="1" dirty="0">
              <a:solidFill>
                <a:srgbClr val="0070C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26904" y="1883086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dirty="0" smtClean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จัดเตรียมสถานที่สำหรับ</a:t>
            </a:r>
            <a:r>
              <a:rPr lang="th-TH" sz="1600" dirty="0" err="1" smtClean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งานสัมณา</a:t>
            </a:r>
            <a:endParaRPr lang="th-TH" sz="1600" b="1" dirty="0">
              <a:solidFill>
                <a:srgbClr val="0070C0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2555776" y="2067694"/>
            <a:ext cx="48965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ผลงานจากการออกแบบ</a:t>
            </a:r>
            <a:r>
              <a:rPr lang="th-TH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เว็บไซต์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850" y="2362092"/>
            <a:ext cx="3888432" cy="2076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สี่เหลี่ยมผืนผ้า 2"/>
          <p:cNvSpPr/>
          <p:nvPr/>
        </p:nvSpPr>
        <p:spPr>
          <a:xfrm>
            <a:off x="1356792" y="1131590"/>
            <a:ext cx="6408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800" dirty="0" smtClean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	เขียน </a:t>
            </a:r>
            <a:r>
              <a:rPr lang="en-US" sz="18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web site </a:t>
            </a:r>
            <a:r>
              <a:rPr lang="th-TH" sz="18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ขึ้นด้วยโปรแกรม</a:t>
            </a:r>
            <a:r>
              <a:rPr lang="en-US" sz="18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 Edit plus </a:t>
            </a:r>
            <a:r>
              <a:rPr lang="th-TH" sz="18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คือโปรแกรม </a:t>
            </a:r>
            <a:r>
              <a:rPr lang="en-US" sz="18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text editor </a:t>
            </a:r>
            <a:r>
              <a:rPr lang="th-TH" sz="18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ตัวหนึ่ง คล้ายกับโปรแกรม </a:t>
            </a:r>
            <a:r>
              <a:rPr lang="en-US" sz="18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Notepad, Dreamweaver </a:t>
            </a:r>
            <a:r>
              <a:rPr lang="th-TH" sz="18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(ซึ่งมีคุณสมบัติเป็นทั้งโปรแกรมสำเร็จรูปในการสร้างเว็บ</a:t>
            </a:r>
            <a:r>
              <a:rPr lang="th-TH" sz="1800" dirty="0" err="1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เพจ</a:t>
            </a:r>
            <a:r>
              <a:rPr lang="th-TH" sz="18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ด้วย) ที่ใช้ในการพัฒนาสคริปต์โปรแกรมต่าง ๆ ไม่ว่าจะเป็น เขียนและแก้ไข </a:t>
            </a:r>
            <a:r>
              <a:rPr lang="en-US" sz="18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Source code </a:t>
            </a:r>
            <a:r>
              <a:rPr lang="th-TH" sz="18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ในการสร้างเว็บ</a:t>
            </a:r>
            <a:r>
              <a:rPr lang="th-TH" sz="1800" dirty="0" err="1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เพจ</a:t>
            </a:r>
            <a:r>
              <a:rPr lang="th-TH" sz="18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 ด้วยภาษา </a:t>
            </a:r>
            <a:r>
              <a:rPr lang="en-US" sz="18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HTML, PHP, Java </a:t>
            </a:r>
            <a:r>
              <a:rPr lang="th-TH" sz="18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เป็นต้น เป็น </a:t>
            </a:r>
            <a:r>
              <a:rPr lang="en-US" sz="18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tools </a:t>
            </a:r>
            <a:r>
              <a:rPr lang="th-TH" sz="18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ที่รันบน </a:t>
            </a:r>
            <a:r>
              <a:rPr lang="en-US" sz="18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windows </a:t>
            </a:r>
            <a:r>
              <a:rPr lang="th-TH" sz="18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เท่านั้น </a:t>
            </a:r>
            <a:endParaRPr lang="th-TH" sz="1800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63210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 smtClean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ภาษาที่ใช้ คือ ภาษา </a:t>
            </a:r>
            <a:r>
              <a:rPr lang="en-US" dirty="0" smtClean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PHP</a:t>
            </a:r>
            <a:endParaRPr dirty="0">
              <a:solidFill>
                <a:srgbClr val="0070C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41" name="Google Shape;241;p2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2286000" y="1782303"/>
            <a:ext cx="4572000" cy="17912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457200" algn="thaiDist">
              <a:lnSpc>
                <a:spcPct val="115000"/>
              </a:lnSpc>
              <a:spcAft>
                <a:spcPts val="1000"/>
              </a:spcAft>
            </a:pP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พี</a:t>
            </a:r>
            <a:r>
              <a:rPr lang="th-TH" sz="1600" dirty="0" err="1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เอช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พี (</a:t>
            </a:r>
            <a:r>
              <a:rPr lang="en-US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PHP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) คือ ภาษาคอมพิวเตอร์ในลักษณะเซิร์ฟเวอร์-ไซด์ สคริปต์ โดยลิขสิทธิ์อยู่ในลักษณะ</a:t>
            </a:r>
            <a:r>
              <a:rPr lang="th-TH" sz="1600" dirty="0" err="1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โอเพนซอร์ส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 ภาษาพี</a:t>
            </a:r>
            <a:r>
              <a:rPr lang="th-TH" sz="1600" dirty="0" err="1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เอช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พีใช้สำหรับจัดทำเว็บไซต์ และแสดงผลออกมาในรูปแบบ </a:t>
            </a:r>
            <a:r>
              <a:rPr lang="en-US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HTML 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โดยมีรากฐานโครงสร้างคำสั่งมาจากภาษา ภาษาซี ภาษาจาวา และ ภาษา</a:t>
            </a:r>
            <a:r>
              <a:rPr lang="th-TH" sz="1600" dirty="0" err="1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เพิร์ล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 ซึ่ง ภาษาพี</a:t>
            </a:r>
            <a:r>
              <a:rPr lang="th-TH" sz="1600" dirty="0" err="1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เอช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พี นั้นง่ายต่อการเรียนรู้ ซึ่งเป้าหมายหลักของภาษานี้ คือให้นักพัฒนาเว็บไซต์สามารถเขียน เว็บ</a:t>
            </a:r>
            <a:r>
              <a:rPr lang="th-TH" sz="1600" dirty="0" err="1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เพจ</a:t>
            </a:r>
            <a:r>
              <a:rPr lang="th-TH" sz="1600" dirty="0">
                <a:solidFill>
                  <a:schemeClr val="tx1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 ที่มีการตอบโต้ได้อย่างรวดเร็ว</a:t>
            </a:r>
            <a:endParaRPr lang="en-US" sz="1100" dirty="0">
              <a:solidFill>
                <a:schemeClr val="tx1"/>
              </a:solidFill>
              <a:effectLst/>
              <a:latin typeface="TH SarabunPSK" pitchFamily="34" charset="-34"/>
              <a:ea typeface="Calibri"/>
              <a:cs typeface="TH SarabunPSK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371</Words>
  <Application>Microsoft Office PowerPoint</Application>
  <PresentationFormat>นำเสนอทางหน้าจอ (16:9)</PresentationFormat>
  <Paragraphs>46</Paragraphs>
  <Slides>14</Slides>
  <Notes>13</Notes>
  <HiddenSlides>0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7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14</vt:i4>
      </vt:variant>
    </vt:vector>
  </HeadingPairs>
  <TitlesOfParts>
    <vt:vector size="22" baseType="lpstr">
      <vt:lpstr>Arial</vt:lpstr>
      <vt:lpstr>Angsana New</vt:lpstr>
      <vt:lpstr>Oswald</vt:lpstr>
      <vt:lpstr>Roboto Condensed</vt:lpstr>
      <vt:lpstr>Calibri</vt:lpstr>
      <vt:lpstr>TH SarabunPSK</vt:lpstr>
      <vt:lpstr>Segoe UI Emoji</vt:lpstr>
      <vt:lpstr>Wolsey template</vt:lpstr>
      <vt:lpstr>การฝึกงานวิชาชีพ   BCOM 392</vt:lpstr>
      <vt:lpstr>งานนำเสนอ PowerPoint</vt:lpstr>
      <vt:lpstr>แผนก งานเทคโนโลยีสารสนเทศ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ภาษาที่ใช้ คือ ภาษา PHP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การฝึกงานวิชาชีพ   BCOM 392</dc:title>
  <dc:creator>Advice</dc:creator>
  <cp:lastModifiedBy>Advice</cp:lastModifiedBy>
  <cp:revision>9</cp:revision>
  <dcterms:modified xsi:type="dcterms:W3CDTF">2018-10-23T00:05:49Z</dcterms:modified>
</cp:coreProperties>
</file>